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727" r:id="rId1"/>
  </p:sldMasterIdLst>
  <p:notesMasterIdLst>
    <p:notesMasterId r:id="rId17"/>
  </p:notesMasterIdLst>
  <p:handoutMasterIdLst>
    <p:handoutMasterId r:id="rId18"/>
  </p:handoutMasterIdLst>
  <p:sldIdLst>
    <p:sldId id="336" r:id="rId2"/>
    <p:sldId id="335" r:id="rId3"/>
    <p:sldId id="326" r:id="rId4"/>
    <p:sldId id="337" r:id="rId5"/>
    <p:sldId id="339" r:id="rId6"/>
    <p:sldId id="340" r:id="rId7"/>
    <p:sldId id="331" r:id="rId8"/>
    <p:sldId id="341" r:id="rId9"/>
    <p:sldId id="342" r:id="rId10"/>
    <p:sldId id="303" r:id="rId11"/>
    <p:sldId id="304" r:id="rId12"/>
    <p:sldId id="310" r:id="rId13"/>
    <p:sldId id="313" r:id="rId14"/>
    <p:sldId id="320" r:id="rId15"/>
    <p:sldId id="31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767" autoAdjust="0"/>
  </p:normalViewPr>
  <p:slideViewPr>
    <p:cSldViewPr snapToGrid="0">
      <p:cViewPr varScale="1">
        <p:scale>
          <a:sx n="75" d="100"/>
          <a:sy n="75" d="100"/>
        </p:scale>
        <p:origin x="735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27B36E9-299A-79A1-747A-5246E4860B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9EA3A5C-3703-2ADE-2575-FA81DD2A4B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44AFD-D2EB-4C6F-89D5-DE2290222758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289E738-411C-A748-B6F2-9E2B772ABF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77D8EB-F614-CDDF-60DB-64E3F81C14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32F6C-EABB-4861-BEB0-07B1260723C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0194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7.png>
</file>

<file path=ppt/media/image18.png>
</file>

<file path=ppt/media/image19.png>
</file>

<file path=ppt/media/image2.png>
</file>

<file path=ppt/media/image3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2BA053-1CA2-4A3D-BC1A-6104261EB38F}" type="datetimeFigureOut">
              <a:rPr lang="fr-FR" smtClean="0"/>
              <a:t>10/06/2025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A1A38-0932-4F8E-A1A8-BD831C74DB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3110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27F4CE-C719-1CF2-28A7-B0BFD2003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88C1A89-C3C2-C1E4-0029-9C227E0FC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059EF80-135F-D1D1-4DCD-EF664B48E8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CF7CEF-3F7D-EB03-BFD4-B2032DBF4A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94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FDCAE-5D3D-EA49-15B4-C24D7E057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22F69BA-8D94-AFA5-BCC9-605B92911F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0016E48-1B0A-8F27-94EE-F01B361A8B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62A838-B004-4A8D-2492-0F54DD950A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0703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DA9EF-537E-5699-DB41-46950DF0C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DB39BD1-0549-1033-B0DC-13F9D42E3E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F45FC0C-CEF1-95FB-79ED-C47A539005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8032521-DF25-97C4-7F7C-A66B07B970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85365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60A90-C53B-1018-3D61-F87A55F76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62706DC-3524-A79D-58C4-2A8DE6B1E3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401E148-E594-1439-89B4-2F88A27899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723914-55F5-6ED6-156F-F739EF6DD5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6230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61A5F-4A81-9640-445A-EFDB69B15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3310F68-1E9A-67BB-1A3C-C10D89E8F0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D005A5B-CF81-3C94-D267-68C8D034AC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8351D-D971-D8B7-1218-CEFAAE6E73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471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223D5-35BD-2482-A931-DB46D84C8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B8FAA00-B527-1F99-BAD2-59A7C5D63C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ABEA98E-72D7-9DF2-866A-D22FEF1AF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C2A145-B9EF-14CD-0C57-F929A4EEA8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9172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4B17C-41F4-1E34-C8B7-342713F0C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0C2952A-7E62-239D-223A-D6EBD6C196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DFB6397-80C7-A0CC-2078-068777B501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87A43E-153B-41E2-3991-5C40E8B67B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AE2C9-B1DB-C48B-9087-CCA1B2EC6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7B0D58B-B718-3CE9-F28D-8154C6029B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552E22C-CEB4-E3F7-14EA-FC272B50D5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673C1D0-6CEC-3F62-D5EB-3CAC29599E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2571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F0AEB-4203-2197-8EB3-54FD43A99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08776DD-112A-3B8B-A2DF-64A470EC50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CAC3B98-BC91-446D-B6F7-D36B6BE34C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0401DC-69DD-C4B5-6211-A41D41E51B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820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6613A-996C-EA46-D7E5-D44B56A52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EEC2359-49E7-1ACE-B424-AB4FA7B8B5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EC39B43-4C55-D62A-054F-20EC6595DB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C074022-3FE0-BFCE-F547-265810EA48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7037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34262-B4F5-F9F4-EB02-812247AC9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0C05A6F-F5C7-3FEF-B91A-DB43E5CB29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B0FEFC5-B75D-D0A2-51EB-5E2D7397AE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705978-4AE8-E424-ECB5-C7F4D97D60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055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5183F-D6A2-98DA-6328-83F0C268D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511FAA8-4D21-811F-CDFF-84FC4233AA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C01C496-E4F5-C789-F473-5889B7238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E4E98CA-66A0-F94D-03EA-53782778C0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189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524FE-365E-7529-3A7A-91972D6C2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E81285B-0178-033F-2031-9830F35210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B39BF0C-9653-2E58-5CB2-B356640925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9CC8CB-E0AF-DEDC-349B-69646C7D85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7722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C096A-DC4F-F89E-E7E6-E6D5CDA68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C8EEFBA-E0CB-3B8A-FCDD-0F848C917A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139E1D8-C0E2-DD24-3283-E45EDDC570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8978E9A-BB1C-D504-55FE-859133B793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0782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1EB842-05A9-E11B-2D7A-2C7D1821E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6B5A010-D2F2-5FB2-BC5A-C28495A12C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F490923-336E-7E9C-59E4-BD11EFE903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0B759EE-A06F-0D27-8DBE-3B3BC5B01B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1A1A38-0932-4F8E-A1A8-BD831C74DBD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535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84FC004-952A-43D7-B151-1391C844FF60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23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3EAF6-CA34-40C4-BA00-72D6929808AF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1657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1CCB36-49CE-4B30-BBB9-AECDCC1C8BDE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319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6D9A8-990A-4CBE-9BC2-8FA7942753A3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2593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07D5292-49BA-4145-BDC8-06DF6F2BEA0B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696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D44A4-EBEE-4E6C-A697-08006D148C0F}" type="datetime1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64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68F0-13C9-43FD-ABE3-EBABD9946B70}" type="datetime1">
              <a:rPr lang="fr-FR" smtClean="0"/>
              <a:t>10/06/2025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033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93EE6-9A96-43E8-8D37-DF1E166DE5C3}" type="datetime1">
              <a:rPr lang="fr-FR" smtClean="0"/>
              <a:t>10/06/2025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6477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AF19-124B-475D-AEC4-971754BEAB27}" type="datetime1">
              <a:rPr lang="fr-FR" smtClean="0"/>
              <a:t>10/06/2025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37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D79545D-968E-4589-B8B1-39DDD1C58631}" type="datetime1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2196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C6D8-7885-4595-A7FD-44633F9A1292}" type="datetime1">
              <a:rPr lang="fr-FR" smtClean="0"/>
              <a:t>10/06/2025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667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156EEC0-B950-4129-A7EB-B4559346C4E3}" type="datetime1">
              <a:rPr lang="fr-FR" smtClean="0"/>
              <a:t>10/06/2025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pt-BR"/>
              <a:t>Oral Spé Info Agreg 2025</a:t>
            </a:r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2BF18B5-44F6-468D-A97D-715768E4C16B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79591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AF2CD7-9852-8D66-EB6E-14CEF0F94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AAAA3D-E6C9-07D7-33B7-E672BDA2F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FD8F044A-85A1-83B8-C3AD-D0CC80280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Parcours ESE/AII/EME R3.07 : </a:t>
            </a:r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Informatique Industrielle 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607060-482C-50E0-4132-8017F2D00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Image 1" descr="Une image contenant texte, document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CDBDDDF8-AD4F-719A-5BF1-20E5F4B4C6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899"/>
          <a:stretch/>
        </p:blipFill>
        <p:spPr bwMode="auto">
          <a:xfrm>
            <a:off x="1119641" y="1919930"/>
            <a:ext cx="10111561" cy="464036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47163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9CAC6-A6B8-E075-D758-7184EFF1D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04678B-7191-AA9B-8D5B-BD9A6074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10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D75AC1BA-0B7C-B02B-8596-C4D28A6D6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Modèles de la chaine d’acquisition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EAA5194-886F-E730-9620-7640A5E10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FBC101DE-5D23-5C70-3E61-E868F3D5B618}"/>
              </a:ext>
            </a:extLst>
          </p:cNvPr>
          <p:cNvGrpSpPr/>
          <p:nvPr/>
        </p:nvGrpSpPr>
        <p:grpSpPr>
          <a:xfrm>
            <a:off x="950107" y="4359952"/>
            <a:ext cx="7286955" cy="2095711"/>
            <a:chOff x="950107" y="4359952"/>
            <a:chExt cx="7286955" cy="2095711"/>
          </a:xfrm>
        </p:grpSpPr>
        <p:pic>
          <p:nvPicPr>
            <p:cNvPr id="38" name="Image 37" descr="Une image contenant texte, capture d’écran, Police, diagramme&#10;&#10;Le contenu généré par l’IA peut être incorrect.">
              <a:extLst>
                <a:ext uri="{FF2B5EF4-FFF2-40B4-BE49-F238E27FC236}">
                  <a16:creationId xmlns:a16="http://schemas.microsoft.com/office/drawing/2014/main" id="{EF72EA57-B94F-2555-DF04-2E202BB5B1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0107" y="4359952"/>
              <a:ext cx="7286955" cy="1572491"/>
            </a:xfrm>
            <a:prstGeom prst="rect">
              <a:avLst/>
            </a:prstGeom>
          </p:spPr>
        </p:pic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75D026D7-69CE-33C3-9975-9DC8A4C8C5A1}"/>
                </a:ext>
              </a:extLst>
            </p:cNvPr>
            <p:cNvSpPr txBox="1"/>
            <p:nvPr/>
          </p:nvSpPr>
          <p:spPr>
            <a:xfrm>
              <a:off x="2529708" y="5932443"/>
              <a:ext cx="4633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>
                  <a:solidFill>
                    <a:srgbClr val="7030A0"/>
                  </a:solidFill>
                </a:rPr>
                <a:t>Chaine d’acquisition simplifiée</a:t>
              </a:r>
            </a:p>
          </p:txBody>
        </p:sp>
      </p:grpSp>
      <p:sp>
        <p:nvSpPr>
          <p:cNvPr id="107" name="ZoneTexte 106">
            <a:extLst>
              <a:ext uri="{FF2B5EF4-FFF2-40B4-BE49-F238E27FC236}">
                <a16:creationId xmlns:a16="http://schemas.microsoft.com/office/drawing/2014/main" id="{640C6304-3560-6FC7-EC95-37DEBB3B7A16}"/>
              </a:ext>
            </a:extLst>
          </p:cNvPr>
          <p:cNvSpPr txBox="1"/>
          <p:nvPr/>
        </p:nvSpPr>
        <p:spPr>
          <a:xfrm>
            <a:off x="8555182" y="4502728"/>
            <a:ext cx="275012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fr-FR" sz="2000" dirty="0" err="1">
                <a:solidFill>
                  <a:srgbClr val="7030A0"/>
                </a:solidFill>
              </a:rPr>
              <a:t>Gchaine</a:t>
            </a:r>
            <a:r>
              <a:rPr lang="fr-FR" sz="2000" dirty="0">
                <a:solidFill>
                  <a:srgbClr val="7030A0"/>
                </a:solidFill>
              </a:rPr>
              <a:t> = 1,402 N/V</a:t>
            </a:r>
          </a:p>
          <a:p>
            <a:pPr>
              <a:spcBef>
                <a:spcPts val="600"/>
              </a:spcBef>
            </a:pPr>
            <a:r>
              <a:rPr lang="fr-FR" sz="2000" dirty="0" err="1">
                <a:solidFill>
                  <a:srgbClr val="7030A0"/>
                </a:solidFill>
              </a:rPr>
              <a:t>Vref</a:t>
            </a:r>
            <a:r>
              <a:rPr lang="fr-FR" sz="2000" dirty="0">
                <a:solidFill>
                  <a:srgbClr val="7030A0"/>
                </a:solidFill>
              </a:rPr>
              <a:t> = 3,3 V</a:t>
            </a:r>
          </a:p>
          <a:p>
            <a:pPr>
              <a:spcBef>
                <a:spcPts val="600"/>
              </a:spcBef>
            </a:pPr>
            <a:r>
              <a:rPr lang="fr-FR" sz="2000" dirty="0">
                <a:solidFill>
                  <a:srgbClr val="7030A0"/>
                </a:solidFill>
              </a:rPr>
              <a:t>n = 10 bits</a:t>
            </a:r>
          </a:p>
          <a:p>
            <a:pPr>
              <a:spcBef>
                <a:spcPts val="600"/>
              </a:spcBef>
            </a:pPr>
            <a:r>
              <a:rPr lang="fr-FR" sz="2000" dirty="0" err="1">
                <a:solidFill>
                  <a:srgbClr val="7030A0"/>
                </a:solidFill>
              </a:rPr>
              <a:t>Noffset</a:t>
            </a:r>
            <a:r>
              <a:rPr lang="fr-FR" sz="2000" dirty="0">
                <a:solidFill>
                  <a:srgbClr val="7030A0"/>
                </a:solidFill>
              </a:rPr>
              <a:t> = 495</a:t>
            </a:r>
          </a:p>
          <a:p>
            <a:endParaRPr lang="fr-FR" dirty="0"/>
          </a:p>
        </p:txBody>
      </p: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36C7B685-89E2-5D1E-CC37-3A31D56D4879}"/>
              </a:ext>
            </a:extLst>
          </p:cNvPr>
          <p:cNvGrpSpPr/>
          <p:nvPr/>
        </p:nvGrpSpPr>
        <p:grpSpPr>
          <a:xfrm>
            <a:off x="716417" y="1823461"/>
            <a:ext cx="10240383" cy="2273465"/>
            <a:chOff x="716417" y="1823461"/>
            <a:chExt cx="10240383" cy="2273465"/>
          </a:xfrm>
        </p:grpSpPr>
        <p:pic>
          <p:nvPicPr>
            <p:cNvPr id="96" name="Image 95">
              <a:extLst>
                <a:ext uri="{FF2B5EF4-FFF2-40B4-BE49-F238E27FC236}">
                  <a16:creationId xmlns:a16="http://schemas.microsoft.com/office/drawing/2014/main" id="{5FCA99AD-4AD5-5D0A-73A2-270E3B9D3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b="18823"/>
            <a:stretch/>
          </p:blipFill>
          <p:spPr>
            <a:xfrm>
              <a:off x="716417" y="1823461"/>
              <a:ext cx="10240383" cy="1750245"/>
            </a:xfrm>
            <a:prstGeom prst="rect">
              <a:avLst/>
            </a:prstGeom>
          </p:spPr>
        </p:pic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9FF05751-9A9D-ACE8-8BB5-A459D3800546}"/>
                </a:ext>
              </a:extLst>
            </p:cNvPr>
            <p:cNvSpPr txBox="1"/>
            <p:nvPr/>
          </p:nvSpPr>
          <p:spPr>
            <a:xfrm>
              <a:off x="2619763" y="3573706"/>
              <a:ext cx="463354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>
                  <a:solidFill>
                    <a:srgbClr val="7030A0"/>
                  </a:solidFill>
                </a:rPr>
                <a:t>Chaine d’acquisition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4508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6D0AB-8CC2-5E93-93D5-3ED7C2BD8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2024CCB-885F-D41A-DA36-BE37F6A9B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11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FEDBFE74-7B74-EBA5-73D9-D37E9062E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Calcul valeur moyenne et efficace  de  </a:t>
            </a:r>
            <a:r>
              <a:rPr lang="fr-FR" sz="2800" dirty="0">
                <a:solidFill>
                  <a:srgbClr val="FFFFFF"/>
                </a:solidFill>
                <a:sym typeface="Wingdings" panose="05000000000000000000" pitchFamily="2" charset="2"/>
              </a:rPr>
              <a:t>VR1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90784F-C854-7AFB-6F17-B194A945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E12BA1E7-C522-581F-1E28-EE2B2BF55B91}"/>
                  </a:ext>
                </a:extLst>
              </p:cNvPr>
              <p:cNvSpPr txBox="1"/>
              <p:nvPr/>
            </p:nvSpPr>
            <p:spPr>
              <a:xfrm>
                <a:off x="1239981" y="2158689"/>
                <a:ext cx="4481945" cy="17686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i="1" smtClean="0">
                          <a:latin typeface="Cambria Math" panose="02040503050406030204" pitchFamily="18" charset="0"/>
                        </a:rPr>
                        <m:t>𝑉𝑒𝑓𝑓</m:t>
                      </m:r>
                      <m:r>
                        <a:rPr lang="fr-FR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fr-FR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fr-FR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fr-FR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fr-FR" sz="2800" i="0">
                                  <a:latin typeface="Cambria Math" panose="02040503050406030204" pitchFamily="18" charset="0"/>
                                </a:rPr>
                                <m:t>∙</m:t>
                              </m:r>
                            </m:den>
                          </m:f>
                          <m:r>
                            <a:rPr lang="fr-FR" sz="2800" i="0">
                              <a:latin typeface="Cambria Math" panose="02040503050406030204" pitchFamily="18" charset="0"/>
                            </a:rPr>
                            <m:t>∙</m:t>
                          </m:r>
                          <m:nary>
                            <m:naryPr>
                              <m:chr m:val="∑"/>
                              <m:limLoc m:val="undOvr"/>
                              <m:ctrlPr>
                                <a:rPr lang="fr-FR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fr-FR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lang="fr-FR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fr-FR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800" i="0">
                                      <a:latin typeface="Cambria Math" panose="02040503050406030204" pitchFamily="18" charset="0"/>
                                    </a:rPr>
                                    <m:t>∙</m:t>
                                  </m:r>
                                  <m:d>
                                    <m:dPr>
                                      <m:ctrlPr>
                                        <a:rPr lang="fr-FR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fr-FR" sz="2800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fr-FR" sz="2800" i="1">
                                              <a:latin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fr-FR" sz="28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fr-FR" sz="2800" i="1">
                                          <a:latin typeface="Cambria Math" panose="02040503050406030204" pitchFamily="18" charset="0"/>
                                        </a:rPr>
                                        <m:t>𝑎𝑐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fr-FR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E12BA1E7-C522-581F-1E28-EE2B2BF55B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9981" y="2158689"/>
                <a:ext cx="4481945" cy="17686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10AFF8E8-C49B-2142-C9C2-A36F7B82C2E3}"/>
                  </a:ext>
                </a:extLst>
              </p:cNvPr>
              <p:cNvSpPr txBox="1"/>
              <p:nvPr/>
            </p:nvSpPr>
            <p:spPr>
              <a:xfrm>
                <a:off x="1565562" y="4589476"/>
                <a:ext cx="3830781" cy="911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800" i="1" smtClean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fr-FR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fr-FR" sz="2800" i="1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𝑎𝑐</m:t>
                      </m:r>
                      <m:r>
                        <a:rPr lang="fr-FR" sz="2800" i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fr-FR" sz="2800" i="1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fr-FR" sz="2800" i="0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𝑁𝑜𝑓𝑓𝑠𝑒𝑡</m:t>
                          </m:r>
                        </m:num>
                        <m:den>
                          <m:r>
                            <a:rPr lang="fr-FR" sz="2800" i="1">
                              <a:solidFill>
                                <a:srgbClr val="7030A0"/>
                              </a:solidFill>
                              <a:latin typeface="Cambria Math" panose="02040503050406030204" pitchFamily="18" charset="0"/>
                            </a:rPr>
                            <m:t>𝐺𝐶h𝑎𝑖𝑛𝑒</m:t>
                          </m:r>
                        </m:den>
                      </m:f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10AFF8E8-C49B-2142-C9C2-A36F7B82C2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562" y="4589476"/>
                <a:ext cx="3830781" cy="91166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9D56AAEE-230D-D9B1-AA73-F2342A20988D}"/>
                  </a:ext>
                </a:extLst>
              </p:cNvPr>
              <p:cNvSpPr txBox="1"/>
              <p:nvPr/>
            </p:nvSpPr>
            <p:spPr>
              <a:xfrm>
                <a:off x="5721926" y="2388710"/>
                <a:ext cx="4163291" cy="12662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800" i="1" smtClean="0">
                          <a:latin typeface="Cambria Math" panose="02040503050406030204" pitchFamily="18" charset="0"/>
                        </a:rPr>
                        <m:t>𝑉𝑚𝑜𝑦</m:t>
                      </m:r>
                      <m:r>
                        <a:rPr lang="fr-FR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8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fr-FR" sz="2800" i="0">
                          <a:latin typeface="Cambria Math" panose="02040503050406030204" pitchFamily="18" charset="0"/>
                        </a:rPr>
                        <m:t>∙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fr-FR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fr-FR" sz="2800" i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fr-FR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begChr m:val=""/>
                              <m:ctrlPr>
                                <a:rPr lang="fr-FR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fr-FR" sz="28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endChr m:val=""/>
                                      <m:ctrlPr>
                                        <a:rPr lang="fr-FR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fr-FR" sz="28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</m:d>
                                </m:e>
                                <m:sub>
                                  <m:r>
                                    <a:rPr lang="fr-FR" sz="28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fr-FR" sz="2800" i="1">
                                  <a:latin typeface="Cambria Math" panose="02040503050406030204" pitchFamily="18" charset="0"/>
                                </a:rPr>
                                <m:t>𝑎𝑐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fr-FR" sz="2800" dirty="0"/>
              </a:p>
            </p:txBody>
          </p:sp>
        </mc:Choice>
        <mc:Fallback xmlns=""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9D56AAEE-230D-D9B1-AA73-F2342A2098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1926" y="2388710"/>
                <a:ext cx="4163291" cy="12662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ZoneTexte 13">
            <a:extLst>
              <a:ext uri="{FF2B5EF4-FFF2-40B4-BE49-F238E27FC236}">
                <a16:creationId xmlns:a16="http://schemas.microsoft.com/office/drawing/2014/main" id="{B33F0A3E-D2E0-4CBB-4893-D5B7A69EF692}"/>
              </a:ext>
            </a:extLst>
          </p:cNvPr>
          <p:cNvSpPr txBox="1"/>
          <p:nvPr/>
        </p:nvSpPr>
        <p:spPr>
          <a:xfrm>
            <a:off x="5721926" y="4564018"/>
            <a:ext cx="2632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i="1" dirty="0">
                <a:solidFill>
                  <a:srgbClr val="7030A0"/>
                </a:solidFill>
              </a:rPr>
              <a:t>Valeur numérisée de </a:t>
            </a:r>
            <a:r>
              <a:rPr lang="fr-FR" sz="2000" i="1" dirty="0" err="1">
                <a:solidFill>
                  <a:srgbClr val="7030A0"/>
                </a:solidFill>
              </a:rPr>
              <a:t>V</a:t>
            </a:r>
            <a:r>
              <a:rPr lang="fr-FR" sz="2000" i="1" baseline="-25000" dirty="0" err="1">
                <a:solidFill>
                  <a:srgbClr val="7030A0"/>
                </a:solidFill>
              </a:rPr>
              <a:t>n</a:t>
            </a:r>
            <a:r>
              <a:rPr lang="fr-FR" sz="2000" i="1" dirty="0" err="1">
                <a:solidFill>
                  <a:srgbClr val="7030A0"/>
                </a:solidFill>
              </a:rPr>
              <a:t>ac</a:t>
            </a:r>
            <a:r>
              <a:rPr lang="fr-FR" sz="2000" i="1" dirty="0">
                <a:solidFill>
                  <a:srgbClr val="7030A0"/>
                </a:solidFill>
              </a:rPr>
              <a:t>,  gain de la chaine complète comprise</a:t>
            </a:r>
            <a:r>
              <a:rPr lang="fr-FR" i="1" dirty="0">
                <a:solidFill>
                  <a:srgbClr val="7030A0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51101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04EC8-E6BC-62CB-97EE-EB14C9EB0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EBCC98B-527C-6414-7386-725D7FAAD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12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AB64D260-3498-175E-F525-978ED1D57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Codage de l’Acquisition des données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215800-B046-D480-B44A-E4A1C4106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2EF0412E-3C0B-3738-6046-672C7BD7249C}"/>
              </a:ext>
            </a:extLst>
          </p:cNvPr>
          <p:cNvGrpSpPr/>
          <p:nvPr/>
        </p:nvGrpSpPr>
        <p:grpSpPr>
          <a:xfrm>
            <a:off x="445560" y="1798430"/>
            <a:ext cx="11300879" cy="4751035"/>
            <a:chOff x="445560" y="1798430"/>
            <a:chExt cx="11300879" cy="4751035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C8F5CE5B-ED41-4825-32AA-A3FABDCB1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25698" b="7922"/>
            <a:stretch/>
          </p:blipFill>
          <p:spPr>
            <a:xfrm>
              <a:off x="445560" y="1798430"/>
              <a:ext cx="7763259" cy="4740939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DCE08888-088B-B44D-9FD9-7C3EF3D43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08820" y="1798430"/>
              <a:ext cx="3537619" cy="47510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093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2BDA3-DEA2-6E67-F05A-1F778580D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1713A76-CD99-4DB0-3970-C9B4242C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13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A935C799-1021-D87A-93D8-0E55814B2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Codage du calcul de la valeur efficace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7D7612D-C6CA-10AB-4CCB-454161337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2F96316-336A-F141-0C4C-B52736A665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555"/>
          <a:stretch/>
        </p:blipFill>
        <p:spPr>
          <a:xfrm>
            <a:off x="1874586" y="1752600"/>
            <a:ext cx="9190972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97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738EE-9DA1-D2D2-70FC-09EB18E43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06D2023-8595-C440-2E9C-DAB85EB6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14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F93E5EAD-68D0-D134-D432-6701465A7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Maquette des manipulations et essais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B496AA7-F06E-4034-04F4-41B37F36A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A18E9D2-A96D-A2C1-8A23-AED4BB3D92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86100" y="1817686"/>
            <a:ext cx="6720418" cy="504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5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DAB5B-47C6-B655-DB32-702EFD901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CBF78DB-B3E3-F177-FA6A-42D7FF127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15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876B25D4-F792-6C16-E0D9-A116EBD67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Codage du calcul de la valeur efficace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A72CB7B-AA2C-E808-A4D0-4B323BB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Image 1" descr="Une image contenant texte, capture d’écran, logiciel, affichage&#10;&#10;Le contenu généré par l’IA peut être incorrect.">
            <a:extLst>
              <a:ext uri="{FF2B5EF4-FFF2-40B4-BE49-F238E27FC236}">
                <a16:creationId xmlns:a16="http://schemas.microsoft.com/office/drawing/2014/main" id="{851B96C6-B0E5-86C0-AF41-AD07D63D61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" t="7883" r="7535"/>
          <a:stretch/>
        </p:blipFill>
        <p:spPr bwMode="auto">
          <a:xfrm>
            <a:off x="1948515" y="1344737"/>
            <a:ext cx="9611331" cy="547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894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1C9473-908E-0923-EA41-10FA2E11D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316D7F4-33FF-B0D8-C979-628488673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2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6E513322-305B-A6CB-B072-4638D0D03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Les Thèmes recommandés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BC012EF-10FE-8DB1-37B4-F2DF86EFF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Image 6" descr="Une image contenant texte, document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15039E7D-D1DC-C6BB-8A55-9CB7F32C5D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668" r="25228" b="29708"/>
          <a:stretch/>
        </p:blipFill>
        <p:spPr bwMode="auto">
          <a:xfrm>
            <a:off x="1365874" y="1813075"/>
            <a:ext cx="10338445" cy="46870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33889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6FE173-E98B-9963-C19C-BDF2A2945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13D1C4-1318-42BB-BAC9-353B39668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6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3</a:t>
            </a:fld>
            <a:endParaRPr lang="en-US" sz="16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F8173480-E7A2-7EF0-0EE6-0504B5E6E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Volume horaire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18CB342-E222-2651-9FCB-54ACC1101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Image 1" descr="Une image contenant texte, document, capture d’écran, Police&#10;&#10;Le contenu généré par l’IA peut être incorrect.">
            <a:extLst>
              <a:ext uri="{FF2B5EF4-FFF2-40B4-BE49-F238E27FC236}">
                <a16:creationId xmlns:a16="http://schemas.microsoft.com/office/drawing/2014/main" id="{EDA19E00-5006-6A0A-E5BC-464248C573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098" b="194"/>
          <a:stretch/>
        </p:blipFill>
        <p:spPr bwMode="auto">
          <a:xfrm>
            <a:off x="581191" y="1819283"/>
            <a:ext cx="11281457" cy="370521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874AEF5-BA32-6AFA-637B-DB727FAD83C4}"/>
              </a:ext>
            </a:extLst>
          </p:cNvPr>
          <p:cNvSpPr txBox="1"/>
          <p:nvPr/>
        </p:nvSpPr>
        <p:spPr>
          <a:xfrm>
            <a:off x="2618858" y="5475996"/>
            <a:ext cx="57595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fr-FR" sz="1800" b="1" i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 bilan des heures, par groupe sera de 23 heures :</a:t>
            </a:r>
          </a:p>
          <a:p>
            <a:pPr marL="342900" lvl="0" indent="-342900">
              <a:buFont typeface="Wingdings" panose="05000000000000000000" pitchFamily="2" charset="2"/>
              <a:buChar char=""/>
            </a:pPr>
            <a:r>
              <a:rPr lang="fr-FR" sz="1800" b="1" i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1H TD</a:t>
            </a:r>
          </a:p>
          <a:p>
            <a:pPr marL="342900" lvl="0" indent="-342900">
              <a:buFont typeface="Wingdings" panose="05000000000000000000" pitchFamily="2" charset="2"/>
              <a:buChar char=""/>
            </a:pPr>
            <a:r>
              <a:rPr lang="fr-FR" sz="1800" b="1" i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18 heures TP (3 x 6 heures)</a:t>
            </a:r>
          </a:p>
          <a:p>
            <a:pPr marL="342900" lvl="0" indent="-342900">
              <a:buFont typeface="Wingdings" panose="05000000000000000000" pitchFamily="2" charset="2"/>
              <a:buChar char=""/>
            </a:pPr>
            <a:r>
              <a:rPr lang="fr-FR" sz="1800" b="1" i="1" dirty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 heures TP test (2 x 2 heures)</a:t>
            </a:r>
          </a:p>
        </p:txBody>
      </p:sp>
    </p:spTree>
    <p:extLst>
      <p:ext uri="{BB962C8B-B14F-4D97-AF65-F5344CB8AC3E}">
        <p14:creationId xmlns:p14="http://schemas.microsoft.com/office/powerpoint/2010/main" val="267661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1FB5DC-7E3C-841F-FA24-A02106F64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5E861F-72FD-4BC1-A33D-D634C16F1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4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38F6DE97-10C0-E31E-CAA6-F7079763A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Organisation de la séquence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A61B488-B629-57BB-6889-833DCD9EC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4511467-8642-D4C2-C470-7E6257E6A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645673"/>
              </p:ext>
            </p:extLst>
          </p:nvPr>
        </p:nvGraphicFramePr>
        <p:xfrm>
          <a:off x="978198" y="1811816"/>
          <a:ext cx="10758020" cy="4710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3227">
                  <a:extLst>
                    <a:ext uri="{9D8B030D-6E8A-4147-A177-3AD203B41FA5}">
                      <a16:colId xmlns:a16="http://schemas.microsoft.com/office/drawing/2014/main" val="2861986525"/>
                    </a:ext>
                  </a:extLst>
                </a:gridCol>
                <a:gridCol w="7837375">
                  <a:extLst>
                    <a:ext uri="{9D8B030D-6E8A-4147-A177-3AD203B41FA5}">
                      <a16:colId xmlns:a16="http://schemas.microsoft.com/office/drawing/2014/main" val="2797334147"/>
                    </a:ext>
                  </a:extLst>
                </a:gridCol>
                <a:gridCol w="1017418">
                  <a:extLst>
                    <a:ext uri="{9D8B030D-6E8A-4147-A177-3AD203B41FA5}">
                      <a16:colId xmlns:a16="http://schemas.microsoft.com/office/drawing/2014/main" val="503759106"/>
                    </a:ext>
                  </a:extLst>
                </a:gridCol>
              </a:tblGrid>
              <a:tr h="48590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/>
                        <a:t>Type séance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/>
                        <a:t>Activité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/>
                        <a:t>durée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511553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TD(classe)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Présentation séquence. Exercices de codage avancé en 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2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172982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TP bus I²C, configuration, décodage trames, programmation.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133390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Programmation avancée en C, </a:t>
                      </a:r>
                      <a:r>
                        <a:rPr lang="fr-FR" sz="2400" dirty="0" err="1">
                          <a:solidFill>
                            <a:srgbClr val="7030A0"/>
                          </a:solidFill>
                        </a:rPr>
                        <a:t>typedef</a:t>
                      </a:r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, pointeur, calculs, </a:t>
                      </a:r>
                      <a:r>
                        <a:rPr lang="fr-FR" sz="2400" dirty="0" err="1">
                          <a:solidFill>
                            <a:srgbClr val="7030A0"/>
                          </a:solidFill>
                        </a:rPr>
                        <a:t>cast</a:t>
                      </a:r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,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274086"/>
                  </a:ext>
                </a:extLst>
              </a:tr>
              <a:tr h="811937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TP bus CAN (asynchrone), décodage trame, bus différentiel, adaptation impédance, propagation d’un signal 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798108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chemeClr val="accent3">
                              <a:lumMod val="75000"/>
                            </a:schemeClr>
                          </a:solidFill>
                        </a:rPr>
                        <a:t>TP4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b="0" i="0" dirty="0">
                          <a:solidFill>
                            <a:schemeClr val="accent3">
                              <a:lumMod val="75000"/>
                            </a:schemeClr>
                          </a:solidFill>
                        </a:rPr>
                        <a:t>Calcul valeurs efficaces, moyennes, chaine d’acquisition Vac.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910783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Gestions de fichiers sur carte SD, chaîne </a:t>
                      </a:r>
                      <a:r>
                        <a:rPr lang="fr-FR" sz="2400" dirty="0" err="1">
                          <a:solidFill>
                            <a:srgbClr val="7030A0"/>
                          </a:solidFill>
                        </a:rPr>
                        <a:t>caractéres</a:t>
                      </a:r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, bus SPI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878212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TP synthèse, correction des </a:t>
                      </a:r>
                      <a:r>
                        <a:rPr lang="fr-FR" sz="2400" dirty="0" err="1">
                          <a:solidFill>
                            <a:srgbClr val="7030A0"/>
                          </a:solidFill>
                        </a:rPr>
                        <a:t>TPs</a:t>
                      </a:r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, remédiation, démonstrations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3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996961"/>
                  </a:ext>
                </a:extLst>
              </a:tr>
              <a:tr h="485903">
                <a:tc>
                  <a:txBody>
                    <a:bodyPr/>
                    <a:lstStyle/>
                    <a:p>
                      <a:r>
                        <a:rPr lang="fr-FR" sz="2400" b="1" dirty="0">
                          <a:solidFill>
                            <a:srgbClr val="7030A0"/>
                          </a:solidFill>
                        </a:rPr>
                        <a:t>TP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Evaluation individuel sur un des systèmes,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>
                          <a:solidFill>
                            <a:srgbClr val="7030A0"/>
                          </a:solidFill>
                        </a:rPr>
                        <a:t>2x2 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625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0558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B7B0F3-F128-6F56-5340-A4E49E495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33C133E-9008-909A-5279-6C693E32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5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27BEDE8B-B88D-1E23-C87B-7E84A31DB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Séance du TP4 : Calcul de la valeur efficace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B94575-9F91-E6EB-BA4F-A5FE71547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CFC254B7-DD37-5D65-F221-0139B5254D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317015"/>
              </p:ext>
            </p:extLst>
          </p:nvPr>
        </p:nvGraphicFramePr>
        <p:xfrm>
          <a:off x="1895014" y="1799258"/>
          <a:ext cx="9809305" cy="48673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12226">
                  <a:extLst>
                    <a:ext uri="{9D8B030D-6E8A-4147-A177-3AD203B41FA5}">
                      <a16:colId xmlns:a16="http://schemas.microsoft.com/office/drawing/2014/main" val="2185007495"/>
                    </a:ext>
                  </a:extLst>
                </a:gridCol>
                <a:gridCol w="4012226">
                  <a:extLst>
                    <a:ext uri="{9D8B030D-6E8A-4147-A177-3AD203B41FA5}">
                      <a16:colId xmlns:a16="http://schemas.microsoft.com/office/drawing/2014/main" val="3370796143"/>
                    </a:ext>
                  </a:extLst>
                </a:gridCol>
                <a:gridCol w="1784853">
                  <a:extLst>
                    <a:ext uri="{9D8B030D-6E8A-4147-A177-3AD203B41FA5}">
                      <a16:colId xmlns:a16="http://schemas.microsoft.com/office/drawing/2014/main" val="3000259585"/>
                    </a:ext>
                  </a:extLst>
                </a:gridCol>
              </a:tblGrid>
              <a:tr h="555485">
                <a:tc>
                  <a:txBody>
                    <a:bodyPr/>
                    <a:lstStyle/>
                    <a:p>
                      <a:pPr>
                        <a:spcAft>
                          <a:spcPts val="1200"/>
                        </a:spcAft>
                        <a:buNone/>
                      </a:pPr>
                      <a:r>
                        <a:rPr lang="fr-FR" sz="2000" kern="100" dirty="0">
                          <a:solidFill>
                            <a:srgbClr val="7030A0"/>
                          </a:solidFill>
                          <a:effectLst/>
                        </a:rPr>
                        <a:t>BUT GEII S3</a:t>
                      </a:r>
                      <a:endParaRPr lang="fr-FR" sz="1100" kern="100" dirty="0">
                        <a:solidFill>
                          <a:srgbClr val="7030A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595"/>
                        </a:spcAft>
                        <a:buNone/>
                      </a:pPr>
                      <a:r>
                        <a:rPr lang="fr-FR" sz="2000" kern="100" dirty="0">
                          <a:solidFill>
                            <a:srgbClr val="7030A0"/>
                          </a:solidFill>
                          <a:effectLst/>
                        </a:rPr>
                        <a:t>Séance de TP</a:t>
                      </a:r>
                      <a:endParaRPr lang="fr-FR" sz="2000" kern="100" dirty="0">
                        <a:solidFill>
                          <a:srgbClr val="7030A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595"/>
                        </a:spcAft>
                        <a:buNone/>
                      </a:pPr>
                      <a:r>
                        <a:rPr lang="fr-FR" sz="2000" kern="100" dirty="0">
                          <a:solidFill>
                            <a:srgbClr val="7030A0"/>
                          </a:solidFill>
                          <a:effectLst/>
                        </a:rPr>
                        <a:t>Durée : 3H</a:t>
                      </a:r>
                      <a:endParaRPr lang="fr-FR" sz="2000" kern="100" dirty="0">
                        <a:solidFill>
                          <a:srgbClr val="7030A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9146951"/>
                  </a:ext>
                </a:extLst>
              </a:tr>
              <a:tr h="841583">
                <a:tc>
                  <a:txBody>
                    <a:bodyPr/>
                    <a:lstStyle/>
                    <a:p>
                      <a:pPr algn="ctr">
                        <a:spcAft>
                          <a:spcPts val="595"/>
                        </a:spcAft>
                        <a:buNone/>
                      </a:pPr>
                      <a:r>
                        <a:rPr lang="fr-FR" sz="2000" kern="100" dirty="0">
                          <a:solidFill>
                            <a:srgbClr val="7030A0"/>
                          </a:solidFill>
                          <a:effectLst/>
                        </a:rPr>
                        <a:t>R3.07</a:t>
                      </a:r>
                      <a:endParaRPr lang="fr-FR" sz="2000" kern="100" dirty="0">
                        <a:solidFill>
                          <a:srgbClr val="7030A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7625" marR="47625" marT="47625" marB="476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sz="2000" b="1" i="0" kern="100" dirty="0">
                          <a:solidFill>
                            <a:srgbClr val="7030A0"/>
                          </a:solidFill>
                          <a:effectLst/>
                        </a:rPr>
                        <a:t>Calcul de la valeur moyenne et efficace d'un signal périodique</a:t>
                      </a:r>
                      <a:endParaRPr lang="fr-FR" sz="2000" b="1" i="0" dirty="0">
                        <a:solidFill>
                          <a:srgbClr val="7030A0"/>
                        </a:solidFill>
                      </a:endParaRPr>
                    </a:p>
                  </a:txBody>
                  <a:tcPr marL="47625" marR="47625" marT="47625" marB="476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1012720724"/>
                  </a:ext>
                </a:extLst>
              </a:tr>
              <a:tr h="3470288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But de la séquence : 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Caractériser une chaine d'acquisition et modéliser sa fonction de transfert.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Vérifier par simulation la pertinence de la fonction de transfert.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Coder le calcul de la valeur moyenne 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Coder le calcul de la valeur efficace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Vérifier les calculs affichés pour différentes amplitudes du signal.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Vérifier l'influence de la fréquence sur les calculs.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Expliquer les écarts entre l'attendu et les valeurs calculées.</a:t>
                      </a:r>
                    </a:p>
                    <a:p>
                      <a:pPr marL="342900" lvl="0" indent="-342900">
                        <a:spcBef>
                          <a:spcPts val="600"/>
                        </a:spcBef>
                        <a:buFont typeface="Symbol" panose="05050102010706020507" pitchFamily="18" charset="2"/>
                        <a:buChar char=""/>
                      </a:pPr>
                      <a:r>
                        <a:rPr lang="fr-FR" sz="1800" kern="100" dirty="0">
                          <a:solidFill>
                            <a:srgbClr val="7030A0"/>
                          </a:solidFill>
                          <a:effectLst/>
                        </a:rPr>
                        <a:t>Proposer des solutions pour améliorer la précision des calculs.</a:t>
                      </a:r>
                      <a:endParaRPr lang="fr-FR" sz="1800" kern="100" dirty="0">
                        <a:solidFill>
                          <a:srgbClr val="7030A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0332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442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17F585-2816-3362-29DC-A62FD0E89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3909297-EA31-D523-9007-BFD7D7B78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6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41089429-050B-3B6F-A617-9D2F09A84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5286"/>
            <a:ext cx="11029616" cy="882258"/>
          </a:xfrm>
        </p:spPr>
        <p:txBody>
          <a:bodyPr>
            <a:normAutofit fontScale="90000"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Exploitation pédagogique 2</a:t>
            </a:r>
            <a:r>
              <a:rPr lang="fr-FR" sz="2800" baseline="30000" dirty="0">
                <a:solidFill>
                  <a:srgbClr val="FFFFFF"/>
                </a:solidFill>
              </a:rPr>
              <a:t>ème</a:t>
            </a:r>
            <a:r>
              <a:rPr lang="fr-FR" sz="2800" dirty="0">
                <a:solidFill>
                  <a:srgbClr val="FFFFFF"/>
                </a:solidFill>
              </a:rPr>
              <a:t> année BUT GEII</a:t>
            </a:r>
            <a:br>
              <a:rPr lang="fr-FR" sz="2800" dirty="0">
                <a:solidFill>
                  <a:srgbClr val="FFFFFF"/>
                </a:solidFill>
              </a:rPr>
            </a:br>
            <a:r>
              <a:rPr lang="fr-FR" sz="2800" dirty="0">
                <a:solidFill>
                  <a:srgbClr val="FFFFFF"/>
                </a:solidFill>
              </a:rPr>
              <a:t>Séance du TP4 : Calcul de la valeur efficace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5C4FF9E-5220-45EF-FB5B-C9D000175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5726B27B-BB80-2F0B-A7AE-55C16A3947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9329467"/>
              </p:ext>
            </p:extLst>
          </p:nvPr>
        </p:nvGraphicFramePr>
        <p:xfrm>
          <a:off x="2030819" y="1850065"/>
          <a:ext cx="9462976" cy="4936083"/>
        </p:xfrm>
        <a:graphic>
          <a:graphicData uri="http://schemas.openxmlformats.org/drawingml/2006/table">
            <a:tbl>
              <a:tblPr firstRow="1" firstCol="1" bandRow="1"/>
              <a:tblGrid>
                <a:gridCol w="1701209">
                  <a:extLst>
                    <a:ext uri="{9D8B030D-6E8A-4147-A177-3AD203B41FA5}">
                      <a16:colId xmlns:a16="http://schemas.microsoft.com/office/drawing/2014/main" val="1306447376"/>
                    </a:ext>
                  </a:extLst>
                </a:gridCol>
                <a:gridCol w="6262577">
                  <a:extLst>
                    <a:ext uri="{9D8B030D-6E8A-4147-A177-3AD203B41FA5}">
                      <a16:colId xmlns:a16="http://schemas.microsoft.com/office/drawing/2014/main" val="1228476500"/>
                    </a:ext>
                  </a:extLst>
                </a:gridCol>
                <a:gridCol w="1499190">
                  <a:extLst>
                    <a:ext uri="{9D8B030D-6E8A-4147-A177-3AD203B41FA5}">
                      <a16:colId xmlns:a16="http://schemas.microsoft.com/office/drawing/2014/main" val="2641223244"/>
                    </a:ext>
                  </a:extLst>
                </a:gridCol>
              </a:tblGrid>
              <a:tr h="522820">
                <a:tc>
                  <a:txBody>
                    <a:bodyPr/>
                    <a:lstStyle/>
                    <a:p>
                      <a:pPr algn="ctr">
                        <a:spcAft>
                          <a:spcPts val="1200"/>
                        </a:spcAft>
                        <a:buNone/>
                      </a:pPr>
                      <a:r>
                        <a:rPr lang="fr-FR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BUT GEII S3</a:t>
                      </a:r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595"/>
                        </a:spcAft>
                        <a:buNone/>
                      </a:pPr>
                      <a:r>
                        <a:rPr lang="fr-FR" sz="2000" b="1" i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Séance de TP</a:t>
                      </a:r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595"/>
                        </a:spcAft>
                        <a:buNone/>
                      </a:pPr>
                      <a:r>
                        <a:rPr lang="fr-FR" sz="2000" kern="100">
                          <a:solidFill>
                            <a:srgbClr val="000000"/>
                          </a:solidFill>
                          <a:effectLst/>
                          <a:latin typeface="Comic Sans MS" panose="030F0702030302020204" pitchFamily="66" charset="0"/>
                          <a:ea typeface="Times New Roman" panose="02020603050405020304" pitchFamily="18" charset="0"/>
                        </a:rPr>
                        <a:t>Durée : 3H</a:t>
                      </a:r>
                      <a:endParaRPr lang="fr-FR" sz="20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1098891"/>
                  </a:ext>
                </a:extLst>
              </a:tr>
              <a:tr h="370315">
                <a:tc>
                  <a:txBody>
                    <a:bodyPr/>
                    <a:lstStyle/>
                    <a:p>
                      <a:pPr algn="ctr"/>
                      <a:r>
                        <a:rPr lang="fr-FR" sz="20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R3.07</a:t>
                      </a:r>
                      <a:endParaRPr lang="fr-FR" dirty="0"/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Calcul de la valeur moyenne et efficace d'un signal périodique</a:t>
                      </a:r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fr-FR" sz="20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43965" marR="43965" marT="43965" marB="4396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3113308"/>
                  </a:ext>
                </a:extLst>
              </a:tr>
              <a:tr h="360357">
                <a:tc gridSpan="3">
                  <a:txBody>
                    <a:bodyPr/>
                    <a:lstStyle/>
                    <a:p>
                      <a:pPr marL="661670" indent="-661670">
                        <a:buNone/>
                      </a:pPr>
                      <a:r>
                        <a:rPr lang="fr-FR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Pré requis</a:t>
                      </a:r>
                      <a:r>
                        <a:rPr lang="fr-FR" sz="16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 : Programmation en C et sur µC, algorigrammes, TP en OML S2, bases de l'électricité, IDE Arduino</a:t>
                      </a:r>
                      <a:r>
                        <a:rPr lang="fr-FR" sz="160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.</a:t>
                      </a:r>
                      <a:endParaRPr lang="fr-FR" sz="16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35172" marR="35172" marT="35172" marB="3517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450378"/>
                  </a:ext>
                </a:extLst>
              </a:tr>
              <a:tr h="572312">
                <a:tc gridSpan="3">
                  <a:txBody>
                    <a:bodyPr/>
                    <a:lstStyle/>
                    <a:p>
                      <a:pPr marL="571500" indent="-571500">
                        <a:buNone/>
                      </a:pPr>
                      <a:r>
                        <a:rPr lang="fr-FR" sz="16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Matériel </a:t>
                      </a:r>
                      <a:r>
                        <a:rPr lang="fr-FR" sz="16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: IDE Arduino, poste informatique ou PC personnel, carte µC Arduino avec CAN, Générateur Basse Fréquence, oscilloscope numérique portable, multimètre, ENT Moodle.</a:t>
                      </a:r>
                    </a:p>
                  </a:txBody>
                  <a:tcPr marL="35172" marR="35172" marT="35172" marB="3517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474917"/>
                  </a:ext>
                </a:extLst>
              </a:tr>
              <a:tr h="2501217">
                <a:tc gridSpan="3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18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- Déroulement de l'activité : TP 4</a:t>
                      </a:r>
                      <a:r>
                        <a:rPr lang="fr-FR" sz="1800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: </a:t>
                      </a:r>
                      <a:endParaRPr lang="fr-FR" sz="1800" kern="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5 min</a:t>
                      </a:r>
                      <a:r>
                        <a:rPr lang="fr-FR" sz="18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: Installation des étudiants sur leur paillasse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 min</a:t>
                      </a:r>
                      <a:r>
                        <a:rPr lang="fr-FR" sz="1800" b="1" i="1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: Distribution des sujets aux binômes d'étudiants, et lecture des sujets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20 min : Analyse par simulation de la chaine d'acquisition et détermination des 2 coefficients.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 min : Explication du programme à compléter par l'enseignant.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20 min : fonction </a:t>
                      </a:r>
                      <a:r>
                        <a:rPr lang="fr-FR" sz="1800" i="1" kern="1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fctInitScanMesures</a:t>
                      </a: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() à compléter + les 2 coefficients.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15 min : fonction </a:t>
                      </a:r>
                      <a:r>
                        <a:rPr lang="fr-FR" sz="1800" kern="1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vfctScanCAN</a:t>
                      </a: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() à compléter.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60 min : fonction </a:t>
                      </a:r>
                      <a:r>
                        <a:rPr lang="fr-FR" sz="1800" kern="100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fctCalcMesures</a:t>
                      </a: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() à compléter.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20 min : Manipulation avec le GBF et l'oscilloscope pour vérifier les mesures. Conclure.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 min : Finalisation compte-rendu TP + dépôt programme sur Moodle.</a:t>
                      </a:r>
                    </a:p>
                    <a:p>
                      <a:pPr marL="342900" lvl="0" indent="-342900">
                        <a:buFont typeface="Times New Roman" panose="02020603050405020304" pitchFamily="18" charset="0"/>
                        <a:buChar char="-"/>
                      </a:pPr>
                      <a:r>
                        <a:rPr lang="fr-FR" sz="1800" kern="1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Rangement du matériel. </a:t>
                      </a:r>
                    </a:p>
                  </a:txBody>
                  <a:tcPr marL="35172" marR="35172" marT="35172" marB="35172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622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008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4B0C3B-36AE-A0F2-916F-15AB61F21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BE2F7B8-A1FD-76C4-A690-414C6844C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7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7A739CF2-3353-C322-A41C-C5F48752B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846008"/>
          </a:xfrm>
        </p:spPr>
        <p:txBody>
          <a:bodyPr>
            <a:noAutofit/>
          </a:bodyPr>
          <a:lstStyle/>
          <a:p>
            <a:pPr algn="ctr"/>
            <a:r>
              <a:rPr lang="fr-FR" sz="6000" dirty="0">
                <a:solidFill>
                  <a:srgbClr val="FFFFFF"/>
                </a:solidFill>
              </a:rPr>
              <a:t>ANNEXES</a:t>
            </a:r>
            <a:endParaRPr lang="fr-FR" sz="60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77214B7-6E74-5A20-7DB6-88DD6432F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7288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277C66-5A43-EBC4-10A7-195F69D58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01AB314D-5F7F-80B0-CB17-C587D3E24B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131" r="9534" b="16869"/>
          <a:stretch/>
        </p:blipFill>
        <p:spPr>
          <a:xfrm>
            <a:off x="581192" y="1780310"/>
            <a:ext cx="11029616" cy="4966854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B33237E-3673-2A87-B44D-E19C61EC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8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D69763A0-BCBB-D59A-0C05-349928F92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Chaine de mesure tension réseau </a:t>
            </a:r>
            <a:r>
              <a:rPr lang="fr-FR" sz="2800" dirty="0">
                <a:solidFill>
                  <a:srgbClr val="FFFFFF"/>
                </a:solidFill>
                <a:sym typeface="Wingdings" panose="05000000000000000000" pitchFamily="2" charset="2"/>
              </a:rPr>
              <a:t> CAN </a:t>
            </a:r>
            <a:r>
              <a:rPr lang="fr-FR" dirty="0">
                <a:solidFill>
                  <a:srgbClr val="FFFFFF"/>
                </a:solidFill>
                <a:sym typeface="Symbol" panose="05050102010706020507" pitchFamily="18" charset="2"/>
              </a:rPr>
              <a:t>C</a:t>
            </a:r>
            <a:endParaRPr lang="fr-FR" dirty="0">
              <a:latin typeface="Symbol" panose="05050102010706020507" pitchFamily="18" charset="2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88FFC6D-14B2-E458-6DE8-8B0D7458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338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181D93-DCB4-5AAA-8BF0-28EC69397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87C612AC-D8B7-CAAC-CADB-8B764DD863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131" r="9534" b="16869"/>
          <a:stretch/>
        </p:blipFill>
        <p:spPr>
          <a:xfrm>
            <a:off x="581192" y="1780310"/>
            <a:ext cx="11029616" cy="4966854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601F1EC-2D57-C8A1-9421-75326EB9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fld id="{F2BF18B5-44F6-468D-A97D-715768E4C16B}" type="slidenum">
              <a:rPr lang="en-US" sz="1400">
                <a:solidFill>
                  <a:srgbClr val="7030A0"/>
                </a:solidFill>
                <a:latin typeface="Calibri" panose="020F0502020204030204"/>
              </a:rPr>
              <a:pPr algn="l" defTabSz="914400">
                <a:spcAft>
                  <a:spcPts val="600"/>
                </a:spcAft>
                <a:defRPr/>
              </a:pPr>
              <a:t>9</a:t>
            </a:fld>
            <a:endParaRPr lang="en-US" sz="1400" dirty="0">
              <a:solidFill>
                <a:srgbClr val="7030A0"/>
              </a:solidFill>
              <a:latin typeface="Calibri" panose="020F0502020204030204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2ACC8965-777D-3F14-7EAA-C74AD346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66892"/>
            <a:ext cx="11029616" cy="577845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FFFFFF"/>
                </a:solidFill>
              </a:rPr>
              <a:t>Chaine de mesure tension réseau </a:t>
            </a:r>
            <a:r>
              <a:rPr lang="fr-FR" sz="2800" dirty="0">
                <a:solidFill>
                  <a:srgbClr val="FFFFFF"/>
                </a:solidFill>
                <a:sym typeface="Wingdings" panose="05000000000000000000" pitchFamily="2" charset="2"/>
              </a:rPr>
              <a:t> CAN </a:t>
            </a:r>
            <a:r>
              <a:rPr lang="fr-FR" dirty="0">
                <a:solidFill>
                  <a:srgbClr val="FFFFFF"/>
                </a:solidFill>
                <a:sym typeface="Symbol" panose="05050102010706020507" pitchFamily="18" charset="2"/>
              </a:rPr>
              <a:t>C</a:t>
            </a:r>
            <a:endParaRPr lang="fr-FR" dirty="0">
              <a:latin typeface="Symbol" panose="05050102010706020507" pitchFamily="18" charset="2"/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1B878A-B150-86D3-2EB3-15B03993B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56" y="6455663"/>
            <a:ext cx="201657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  <a:defRPr/>
            </a:pPr>
            <a:r>
              <a:rPr lang="pt-BR" sz="1100" kern="1200">
                <a:solidFill>
                  <a:srgbClr val="7030A0"/>
                </a:solidFill>
                <a:latin typeface="Calibri" panose="020F0502020204030204"/>
                <a:ea typeface="+mn-ea"/>
                <a:cs typeface="+mn-cs"/>
              </a:rPr>
              <a:t>Oral Spé Info Agreg 2025</a:t>
            </a:r>
            <a:endParaRPr lang="en-US" sz="1100" kern="1200" dirty="0">
              <a:solidFill>
                <a:srgbClr val="7030A0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451892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3855</TotalTime>
  <Words>737</Words>
  <Application>Microsoft Office PowerPoint</Application>
  <PresentationFormat>Grand écran</PresentationFormat>
  <Paragraphs>133</Paragraphs>
  <Slides>15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5" baseType="lpstr">
      <vt:lpstr>Aptos</vt:lpstr>
      <vt:lpstr>Calibri</vt:lpstr>
      <vt:lpstr>Cambria Math</vt:lpstr>
      <vt:lpstr>Comic Sans MS</vt:lpstr>
      <vt:lpstr>Gill Sans MT</vt:lpstr>
      <vt:lpstr>Symbol</vt:lpstr>
      <vt:lpstr>Times New Roman</vt:lpstr>
      <vt:lpstr>Wingdings</vt:lpstr>
      <vt:lpstr>Wingdings 2</vt:lpstr>
      <vt:lpstr>Dividende</vt:lpstr>
      <vt:lpstr>Exploitation pédagogique 2ème année BUT GEII Parcours ESE/AII/EME R3.07 : Informatique Industrielle </vt:lpstr>
      <vt:lpstr>Exploitation pédagogique 2ème année BUT GEII Les Thèmes recommandés</vt:lpstr>
      <vt:lpstr>Exploitation pédagogique 2ème année BUT GEII Volume horaire</vt:lpstr>
      <vt:lpstr>Exploitation pédagogique 2ème année BUT GEII Organisation de la séquence</vt:lpstr>
      <vt:lpstr>Exploitation pédagogique 2ème année BUT GEII Séance du TP4 : Calcul de la valeur efficace</vt:lpstr>
      <vt:lpstr>Exploitation pédagogique 2ème année BUT GEII Séance du TP4 : Calcul de la valeur efficace</vt:lpstr>
      <vt:lpstr>ANNEXES</vt:lpstr>
      <vt:lpstr>Chaine de mesure tension réseau  CAN C</vt:lpstr>
      <vt:lpstr>Chaine de mesure tension réseau  CAN C</vt:lpstr>
      <vt:lpstr>Modèles de la chaine d’acquisition</vt:lpstr>
      <vt:lpstr>Calcul valeur moyenne et efficace  de  VR1</vt:lpstr>
      <vt:lpstr>Codage de l’Acquisition des données</vt:lpstr>
      <vt:lpstr>Codage du calcul de la valeur efficace</vt:lpstr>
      <vt:lpstr>Maquette des manipulations et essais</vt:lpstr>
      <vt:lpstr>Codage du calcul de la valeur efficace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BOLIN MATTHIEU</dc:creator>
  <cp:lastModifiedBy>BOLIN MATTHIEU</cp:lastModifiedBy>
  <cp:revision>95</cp:revision>
  <dcterms:created xsi:type="dcterms:W3CDTF">2024-06-07T18:02:45Z</dcterms:created>
  <dcterms:modified xsi:type="dcterms:W3CDTF">2025-06-10T20:30:56Z</dcterms:modified>
</cp:coreProperties>
</file>

<file path=docProps/thumbnail.jpeg>
</file>